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7" r:id="rId3"/>
    <p:sldId id="259" r:id="rId4"/>
    <p:sldId id="267" r:id="rId5"/>
    <p:sldId id="262" r:id="rId6"/>
    <p:sldId id="258" r:id="rId7"/>
    <p:sldId id="260" r:id="rId8"/>
    <p:sldId id="263" r:id="rId9"/>
    <p:sldId id="264" r:id="rId10"/>
    <p:sldId id="268" r:id="rId11"/>
    <p:sldId id="26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F5B65-1E20-C5DD-E3A4-FF2725C7589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1FE6B40-3B26-00B7-1B0C-79EF1388FC2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C029670-D20A-B898-3CC9-391884ADADEB}"/>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5" name="Footer Placeholder 4">
            <a:extLst>
              <a:ext uri="{FF2B5EF4-FFF2-40B4-BE49-F238E27FC236}">
                <a16:creationId xmlns:a16="http://schemas.microsoft.com/office/drawing/2014/main" id="{A0B80944-8B2A-BF82-15E9-84E1175D75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59883-0566-1014-D120-89D82D8DFB0E}"/>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3739523966"/>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29D3-1823-4744-5202-7B57316467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4AACEE-714C-BC95-59B3-E05323621A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476B3C-8693-0F2D-CFA8-ADEF7C7085A1}"/>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5" name="Footer Placeholder 4">
            <a:extLst>
              <a:ext uri="{FF2B5EF4-FFF2-40B4-BE49-F238E27FC236}">
                <a16:creationId xmlns:a16="http://schemas.microsoft.com/office/drawing/2014/main" id="{A03E0947-1F4E-DB29-7405-DD8FEE447F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7F445D-46A1-37F4-69A3-4EBB581F7FBB}"/>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333898264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7A017-5532-2FC7-729C-454D4B2FFB9E}"/>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156B6C3-49AE-9203-B08F-DC1D2713C1C7}"/>
              </a:ext>
            </a:extLst>
          </p:cNvPr>
          <p:cNvSpPr>
            <a:spLocks noGrp="1"/>
          </p:cNvSpPr>
          <p:nvPr>
            <p:ph type="body" idx="1"/>
          </p:nvPr>
        </p:nvSpPr>
        <p:spPr>
          <a:xfrm>
            <a:off x="623887"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34AF42-C239-6277-ADA8-24F0CAA7B1B7}"/>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5" name="Footer Placeholder 4">
            <a:extLst>
              <a:ext uri="{FF2B5EF4-FFF2-40B4-BE49-F238E27FC236}">
                <a16:creationId xmlns:a16="http://schemas.microsoft.com/office/drawing/2014/main" id="{F883C091-C00C-064C-3413-4B421AE6E8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28F5F7-0629-6A60-1916-90694469D89A}"/>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3929380182"/>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3D4AF-A2DA-3277-5830-57A1F27949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5EF705-E36C-BE05-F145-5CAD943F70D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287467-ACD0-A8C4-55F3-7175286FD2D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6F35F5-D3EB-1C76-93B1-71F6032459F7}"/>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6" name="Footer Placeholder 5">
            <a:extLst>
              <a:ext uri="{FF2B5EF4-FFF2-40B4-BE49-F238E27FC236}">
                <a16:creationId xmlns:a16="http://schemas.microsoft.com/office/drawing/2014/main" id="{EB76F8F2-DD54-5C06-8BCF-1941C27099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D7E362-5DB0-D2E5-69AB-23A536701FF7}"/>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2107517740"/>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1C7CB-FB04-490D-FD01-8AE0A078F3B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73E43C-ACEA-0A1F-1C22-E8763605509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D5C5D42-4944-674D-40F6-95852156B997}"/>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386368-0B4E-B200-D116-6E61B1B5F86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270AFBC-0FE3-DEA8-59C1-A336B71BB433}"/>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0334B4-3841-D90F-B331-345D932EA925}"/>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8" name="Footer Placeholder 7">
            <a:extLst>
              <a:ext uri="{FF2B5EF4-FFF2-40B4-BE49-F238E27FC236}">
                <a16:creationId xmlns:a16="http://schemas.microsoft.com/office/drawing/2014/main" id="{0845A680-6F7A-6774-F800-B63B5DA189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4AACDF-36F2-7932-2E5A-AB3E327D31A1}"/>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790581354"/>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8547E-CF26-F621-CC1D-39687293F4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4AD2B0-0E13-22A6-0425-C85E01D72606}"/>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4" name="Footer Placeholder 3">
            <a:extLst>
              <a:ext uri="{FF2B5EF4-FFF2-40B4-BE49-F238E27FC236}">
                <a16:creationId xmlns:a16="http://schemas.microsoft.com/office/drawing/2014/main" id="{3036AC99-2B3C-78A1-015E-4843C22958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0CCA1D-07FA-0B54-1983-A22F4B9FCBA2}"/>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3052204597"/>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BC5838-16EC-B16A-DF9E-ABC77B8BA97F}"/>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3" name="Footer Placeholder 2">
            <a:extLst>
              <a:ext uri="{FF2B5EF4-FFF2-40B4-BE49-F238E27FC236}">
                <a16:creationId xmlns:a16="http://schemas.microsoft.com/office/drawing/2014/main" id="{10147A23-25D1-F3BB-ECA0-C4C867A676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BE7726-33FD-282A-5984-E356FFF8C136}"/>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279535672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63DCB-76C5-D61F-8E8A-61D461A5301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763262A-2043-2D35-7958-EFDAAC0B3FE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2E0A67-8FB3-FC6D-F941-ADCA4DEB84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AE91922-A35F-8737-5EB7-76EE8D447E87}"/>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6" name="Footer Placeholder 5">
            <a:extLst>
              <a:ext uri="{FF2B5EF4-FFF2-40B4-BE49-F238E27FC236}">
                <a16:creationId xmlns:a16="http://schemas.microsoft.com/office/drawing/2014/main" id="{BA872A05-39B1-0DA9-2A22-7AD0B4286C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ADF8D0-BD8F-7DDF-A82C-AE4A5F959055}"/>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493372114"/>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0E2C-14CF-AF40-B8B5-B7FAAA9329F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27F316C-C7CE-DB38-1B58-40935254153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F719271-3326-797D-E092-47DB0051EFD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491D738-D2D8-1300-5ECE-AF44C127BC92}"/>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6" name="Footer Placeholder 5">
            <a:extLst>
              <a:ext uri="{FF2B5EF4-FFF2-40B4-BE49-F238E27FC236}">
                <a16:creationId xmlns:a16="http://schemas.microsoft.com/office/drawing/2014/main" id="{7F41D775-CF1D-F698-AEDE-8148D0F80C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D0070A-C06C-952C-46DA-448D4FBAA042}"/>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1130772921"/>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343D5-5334-8A4D-EDE7-5C29AA1F07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633353-105F-0172-201C-30548A1D14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0B7F65-63C7-45AD-6BDE-9C387CE1BFBA}"/>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5" name="Footer Placeholder 4">
            <a:extLst>
              <a:ext uri="{FF2B5EF4-FFF2-40B4-BE49-F238E27FC236}">
                <a16:creationId xmlns:a16="http://schemas.microsoft.com/office/drawing/2014/main" id="{ACA8FF57-3BBC-D70A-700D-8649321CE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D5FB98-7ADE-C692-69E7-0B783D76F346}"/>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4229238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AE017D-EDF8-2D8A-2B1E-922C5FB3E2B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94AE79-9454-EA3E-EAFA-1ED10B05CC6F}"/>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238B16-CAB0-9080-F62A-450959DA27DF}"/>
              </a:ext>
            </a:extLst>
          </p:cNvPr>
          <p:cNvSpPr>
            <a:spLocks noGrp="1"/>
          </p:cNvSpPr>
          <p:nvPr>
            <p:ph type="dt" sz="half" idx="10"/>
          </p:nvPr>
        </p:nvSpPr>
        <p:spPr/>
        <p:txBody>
          <a:bodyPr/>
          <a:lstStyle/>
          <a:p>
            <a:fld id="{123EA59E-057B-EA4F-ADB6-5F60C6F70B9C}" type="datetimeFigureOut">
              <a:rPr lang="en-US" smtClean="0"/>
              <a:t>10/12/2023</a:t>
            </a:fld>
            <a:endParaRPr lang="en-US"/>
          </a:p>
        </p:txBody>
      </p:sp>
      <p:sp>
        <p:nvSpPr>
          <p:cNvPr id="5" name="Footer Placeholder 4">
            <a:extLst>
              <a:ext uri="{FF2B5EF4-FFF2-40B4-BE49-F238E27FC236}">
                <a16:creationId xmlns:a16="http://schemas.microsoft.com/office/drawing/2014/main" id="{B75A2EF6-5D11-A1A5-E095-0214383D3E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DD9130-DDA0-3C54-C424-0F8D4C376C6B}"/>
              </a:ext>
            </a:extLst>
          </p:cNvPr>
          <p:cNvSpPr>
            <a:spLocks noGrp="1"/>
          </p:cNvSpPr>
          <p:nvPr>
            <p:ph type="sldNum" sz="quarter" idx="12"/>
          </p:nvPr>
        </p:nvSpPr>
        <p:spPr/>
        <p:txBody>
          <a:bodyPr/>
          <a:lstStyle/>
          <a:p>
            <a:fld id="{0507AFFC-9212-3E44-932E-D56D09BC203D}" type="slidenum">
              <a:rPr lang="en-US" smtClean="0"/>
              <a:t>‹#›</a:t>
            </a:fld>
            <a:endParaRPr lang="en-US"/>
          </a:p>
        </p:txBody>
      </p:sp>
    </p:spTree>
    <p:extLst>
      <p:ext uri="{BB962C8B-B14F-4D97-AF65-F5344CB8AC3E}">
        <p14:creationId xmlns:p14="http://schemas.microsoft.com/office/powerpoint/2010/main" val="272255678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50E25D-EFBF-40B3-A21D-94C9C940330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A9B4B5-AA22-8C78-EC71-08189FDEFEB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2285C2-926B-E137-7622-D52C2C708C7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23EA59E-057B-EA4F-ADB6-5F60C6F70B9C}" type="datetimeFigureOut">
              <a:rPr lang="en-US" smtClean="0"/>
              <a:t>10/12/2023</a:t>
            </a:fld>
            <a:endParaRPr lang="en-US"/>
          </a:p>
        </p:txBody>
      </p:sp>
      <p:sp>
        <p:nvSpPr>
          <p:cNvPr id="5" name="Footer Placeholder 4">
            <a:extLst>
              <a:ext uri="{FF2B5EF4-FFF2-40B4-BE49-F238E27FC236}">
                <a16:creationId xmlns:a16="http://schemas.microsoft.com/office/drawing/2014/main" id="{093EA339-1DC3-D737-88CD-E91D9A11900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AAFADF-6B16-2E3F-F3A1-2DE066D6AB3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507AFFC-9212-3E44-932E-D56D09BC203D}" type="slidenum">
              <a:rPr lang="en-US" smtClean="0"/>
              <a:t>‹#›</a:t>
            </a:fld>
            <a:endParaRPr lang="en-US"/>
          </a:p>
        </p:txBody>
      </p:sp>
    </p:spTree>
    <p:extLst>
      <p:ext uri="{BB962C8B-B14F-4D97-AF65-F5344CB8AC3E}">
        <p14:creationId xmlns:p14="http://schemas.microsoft.com/office/powerpoint/2010/main" val="2576276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4.xml" /></Relationships>
</file>

<file path=ppt/slides/_rels/slide5.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4.xml" /></Relationships>
</file>

<file path=ppt/slides/_rels/slide7.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4.xml" /></Relationships>
</file>

<file path=ppt/slides/_rels/slide8.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4.xml" /></Relationships>
</file>

<file path=ppt/slides/_rels/slide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4.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A0B1B3-2247-9A90-CE34-253911C42FD8}"/>
              </a:ext>
            </a:extLst>
          </p:cNvPr>
          <p:cNvSpPr>
            <a:spLocks noGrp="1"/>
          </p:cNvSpPr>
          <p:nvPr>
            <p:ph idx="4294967295"/>
          </p:nvPr>
        </p:nvSpPr>
        <p:spPr>
          <a:xfrm>
            <a:off x="2116336" y="2737246"/>
            <a:ext cx="7886700" cy="3263504"/>
          </a:xfrm>
        </p:spPr>
        <p:txBody>
          <a:bodyPr/>
          <a:lstStyle/>
          <a:p>
            <a:pPr marL="0" indent="0">
              <a:buNone/>
            </a:pPr>
            <a:r>
              <a:rPr lang="en-US" i="1" u="sng" dirty="0">
                <a:solidFill>
                  <a:srgbClr val="C00000"/>
                </a:solidFill>
              </a:rPr>
              <a:t>INTRODUCTION OF FUNDAMENTAL RIGHTS </a:t>
            </a:r>
          </a:p>
        </p:txBody>
      </p:sp>
    </p:spTree>
    <p:extLst>
      <p:ext uri="{BB962C8B-B14F-4D97-AF65-F5344CB8AC3E}">
        <p14:creationId xmlns:p14="http://schemas.microsoft.com/office/powerpoint/2010/main" val="132302340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422FB-0CF8-31F8-C2EA-075F82D8BDFF}"/>
              </a:ext>
            </a:extLst>
          </p:cNvPr>
          <p:cNvSpPr>
            <a:spLocks noGrp="1"/>
          </p:cNvSpPr>
          <p:nvPr>
            <p:ph type="title"/>
          </p:nvPr>
        </p:nvSpPr>
        <p:spPr/>
        <p:txBody>
          <a:bodyPr/>
          <a:lstStyle/>
          <a:p>
            <a:r>
              <a:rPr lang="en-US" b="1" i="1" dirty="0">
                <a:solidFill>
                  <a:srgbClr val="C00000"/>
                </a:solidFill>
              </a:rPr>
              <a:t>MEANING OF FUNDAMENTALS</a:t>
            </a:r>
            <a:r>
              <a:rPr lang="en-US" dirty="0"/>
              <a:t> </a:t>
            </a:r>
            <a:r>
              <a:rPr lang="en-US" b="1" i="1" dirty="0">
                <a:solidFill>
                  <a:srgbClr val="FF0000"/>
                </a:solidFill>
              </a:rPr>
              <a:t>RIGHTS</a:t>
            </a:r>
            <a:r>
              <a:rPr lang="en-US" dirty="0"/>
              <a:t> </a:t>
            </a:r>
          </a:p>
        </p:txBody>
      </p:sp>
      <p:sp>
        <p:nvSpPr>
          <p:cNvPr id="3" name="Content Placeholder 2">
            <a:extLst>
              <a:ext uri="{FF2B5EF4-FFF2-40B4-BE49-F238E27FC236}">
                <a16:creationId xmlns:a16="http://schemas.microsoft.com/office/drawing/2014/main" id="{2BD16F0F-4028-BA0E-9B73-7B81B25BECA9}"/>
              </a:ext>
            </a:extLst>
          </p:cNvPr>
          <p:cNvSpPr>
            <a:spLocks noGrp="1"/>
          </p:cNvSpPr>
          <p:nvPr>
            <p:ph idx="1"/>
          </p:nvPr>
        </p:nvSpPr>
        <p:spPr/>
        <p:txBody>
          <a:bodyPr/>
          <a:lstStyle/>
          <a:p>
            <a:pPr marL="0" indent="0">
              <a:buNone/>
            </a:pPr>
            <a:r>
              <a:rPr lang="en-US" dirty="0"/>
              <a:t>Fundamentals rights are the basic human rights enshrined in the constitution of India which are guaranteed to all citizens . They are applied without discrimination on the basis of race , religion, </a:t>
            </a:r>
            <a:r>
              <a:rPr lang="en-US" dirty="0" err="1"/>
              <a:t>gender,etc</a:t>
            </a:r>
            <a:r>
              <a:rPr lang="en-US" dirty="0"/>
              <a:t>.</a:t>
            </a:r>
          </a:p>
        </p:txBody>
      </p:sp>
    </p:spTree>
    <p:extLst>
      <p:ext uri="{BB962C8B-B14F-4D97-AF65-F5344CB8AC3E}">
        <p14:creationId xmlns:p14="http://schemas.microsoft.com/office/powerpoint/2010/main" val="429231133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BE421-7F1C-8EED-AD91-3DD4691AC54B}"/>
              </a:ext>
            </a:extLst>
          </p:cNvPr>
          <p:cNvSpPr>
            <a:spLocks noGrp="1"/>
          </p:cNvSpPr>
          <p:nvPr>
            <p:ph type="title"/>
          </p:nvPr>
        </p:nvSpPr>
        <p:spPr/>
        <p:txBody>
          <a:bodyPr/>
          <a:lstStyle/>
          <a:p>
            <a:r>
              <a:rPr lang="en-US" i="1" dirty="0">
                <a:solidFill>
                  <a:srgbClr val="C00000"/>
                </a:solidFill>
              </a:rPr>
              <a:t>THERE</a:t>
            </a:r>
            <a:r>
              <a:rPr lang="en-US" dirty="0"/>
              <a:t> </a:t>
            </a:r>
            <a:r>
              <a:rPr lang="en-US" i="1" dirty="0">
                <a:solidFill>
                  <a:srgbClr val="C00000"/>
                </a:solidFill>
              </a:rPr>
              <a:t>ARE</a:t>
            </a:r>
            <a:r>
              <a:rPr lang="en-US" dirty="0"/>
              <a:t> </a:t>
            </a:r>
            <a:r>
              <a:rPr lang="en-US" i="1" dirty="0">
                <a:solidFill>
                  <a:srgbClr val="C00000"/>
                </a:solidFill>
              </a:rPr>
              <a:t>SIX</a:t>
            </a:r>
            <a:r>
              <a:rPr lang="en-US" dirty="0"/>
              <a:t>  </a:t>
            </a:r>
            <a:r>
              <a:rPr lang="en-US" i="1" dirty="0">
                <a:solidFill>
                  <a:srgbClr val="C00000"/>
                </a:solidFill>
              </a:rPr>
              <a:t>FUNDAMENTALS</a:t>
            </a:r>
            <a:r>
              <a:rPr lang="en-US" dirty="0"/>
              <a:t> </a:t>
            </a:r>
            <a:r>
              <a:rPr lang="en-US" i="1" dirty="0">
                <a:solidFill>
                  <a:srgbClr val="C00000"/>
                </a:solidFill>
              </a:rPr>
              <a:t>RIGHTS</a:t>
            </a:r>
          </a:p>
        </p:txBody>
      </p:sp>
      <p:sp>
        <p:nvSpPr>
          <p:cNvPr id="3" name="Content Placeholder 2">
            <a:extLst>
              <a:ext uri="{FF2B5EF4-FFF2-40B4-BE49-F238E27FC236}">
                <a16:creationId xmlns:a16="http://schemas.microsoft.com/office/drawing/2014/main" id="{F48B6977-AA71-9734-5CCA-743B8E758B28}"/>
              </a:ext>
            </a:extLst>
          </p:cNvPr>
          <p:cNvSpPr>
            <a:spLocks noGrp="1"/>
          </p:cNvSpPr>
          <p:nvPr>
            <p:ph idx="1"/>
          </p:nvPr>
        </p:nvSpPr>
        <p:spPr>
          <a:xfrm>
            <a:off x="628650" y="2366368"/>
            <a:ext cx="9283304" cy="3263504"/>
          </a:xfrm>
        </p:spPr>
        <p:txBody>
          <a:bodyPr/>
          <a:lstStyle/>
          <a:p>
            <a:pPr marL="385763" indent="-385763">
              <a:buFont typeface="+mj-lt"/>
              <a:buAutoNum type="arabicPeriod"/>
            </a:pPr>
            <a:r>
              <a:rPr lang="en-US" dirty="0"/>
              <a:t>Right to equality (Article 14-18)</a:t>
            </a:r>
          </a:p>
          <a:p>
            <a:pPr marL="385763" indent="-385763">
              <a:buFont typeface="+mj-lt"/>
              <a:buAutoNum type="arabicPeriod"/>
            </a:pPr>
            <a:r>
              <a:rPr lang="en-US" dirty="0"/>
              <a:t>Right to freedom (Article 19-22)</a:t>
            </a:r>
          </a:p>
          <a:p>
            <a:pPr marL="385763" indent="-385763">
              <a:buFont typeface="+mj-lt"/>
              <a:buAutoNum type="arabicPeriod"/>
            </a:pPr>
            <a:r>
              <a:rPr lang="en-US" dirty="0"/>
              <a:t>Right against exploitation (Article 23-24)</a:t>
            </a:r>
          </a:p>
          <a:p>
            <a:pPr marL="385763" indent="-385763">
              <a:buFont typeface="+mj-lt"/>
              <a:buAutoNum type="arabicPeriod"/>
            </a:pPr>
            <a:r>
              <a:rPr lang="en-US" dirty="0"/>
              <a:t>Right to freedom of religion (Article 25-28)</a:t>
            </a:r>
          </a:p>
          <a:p>
            <a:pPr marL="385763" indent="-385763">
              <a:buFont typeface="+mj-lt"/>
              <a:buAutoNum type="arabicPeriod"/>
            </a:pPr>
            <a:r>
              <a:rPr lang="en-US" dirty="0"/>
              <a:t>Cultural and educational rights (Article 29-30)</a:t>
            </a:r>
          </a:p>
          <a:p>
            <a:pPr marL="385763" indent="-385763">
              <a:buFont typeface="+mj-lt"/>
              <a:buAutoNum type="arabicPeriod"/>
            </a:pPr>
            <a:r>
              <a:rPr lang="en-US" dirty="0"/>
              <a:t>Right to constitutional remedies (Article 32-35)</a:t>
            </a:r>
          </a:p>
        </p:txBody>
      </p:sp>
    </p:spTree>
    <p:extLst>
      <p:ext uri="{BB962C8B-B14F-4D97-AF65-F5344CB8AC3E}">
        <p14:creationId xmlns:p14="http://schemas.microsoft.com/office/powerpoint/2010/main" val="54699006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70FF8-76B6-AE56-D44C-36F56E3A8916}"/>
              </a:ext>
            </a:extLst>
          </p:cNvPr>
          <p:cNvSpPr>
            <a:spLocks noGrp="1"/>
          </p:cNvSpPr>
          <p:nvPr>
            <p:ph type="title"/>
          </p:nvPr>
        </p:nvSpPr>
        <p:spPr/>
        <p:txBody>
          <a:bodyPr/>
          <a:lstStyle/>
          <a:p>
            <a:r>
              <a:rPr lang="en-US" i="1" dirty="0">
                <a:solidFill>
                  <a:srgbClr val="C00000"/>
                </a:solidFill>
              </a:rPr>
              <a:t>RIGHT TO EQUALITY (ARTICLE 14-18)</a:t>
            </a:r>
          </a:p>
        </p:txBody>
      </p:sp>
      <p:sp>
        <p:nvSpPr>
          <p:cNvPr id="3" name="Content Placeholder 2">
            <a:extLst>
              <a:ext uri="{FF2B5EF4-FFF2-40B4-BE49-F238E27FC236}">
                <a16:creationId xmlns:a16="http://schemas.microsoft.com/office/drawing/2014/main" id="{752BBD14-C593-FD9B-9D27-65524ED967D4}"/>
              </a:ext>
            </a:extLst>
          </p:cNvPr>
          <p:cNvSpPr>
            <a:spLocks noGrp="1"/>
          </p:cNvSpPr>
          <p:nvPr>
            <p:ph sz="half" idx="1"/>
          </p:nvPr>
        </p:nvSpPr>
        <p:spPr/>
        <p:txBody>
          <a:bodyPr/>
          <a:lstStyle/>
          <a:p>
            <a:pPr marL="0" indent="0">
              <a:buNone/>
            </a:pPr>
            <a:r>
              <a:rPr lang="en-US" dirty="0"/>
              <a:t>The right to equality for the equal treatment of everyone before the law, prevents discrimination on various grounds, treats everybody as equals in matters of public employment and abolishes untouchability and titles (such as Sir, Rai </a:t>
            </a:r>
            <a:r>
              <a:rPr lang="en-US" dirty="0" err="1"/>
              <a:t>Bahadur</a:t>
            </a:r>
            <a:r>
              <a:rPr lang="en-US" dirty="0"/>
              <a:t>, etc.)</a:t>
            </a:r>
          </a:p>
        </p:txBody>
      </p:sp>
      <p:pic>
        <p:nvPicPr>
          <p:cNvPr id="5" name="Content Placeholder 4">
            <a:extLst>
              <a:ext uri="{FF2B5EF4-FFF2-40B4-BE49-F238E27FC236}">
                <a16:creationId xmlns:a16="http://schemas.microsoft.com/office/drawing/2014/main" id="{E3A3D58B-F630-F780-B0C6-C16B3C5C94D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45095" y="2226469"/>
            <a:ext cx="3654311" cy="3263504"/>
          </a:xfrm>
        </p:spPr>
      </p:pic>
    </p:spTree>
    <p:extLst>
      <p:ext uri="{BB962C8B-B14F-4D97-AF65-F5344CB8AC3E}">
        <p14:creationId xmlns:p14="http://schemas.microsoft.com/office/powerpoint/2010/main" val="389955934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73479-6A1A-955C-B4C5-92FC77C05BF2}"/>
              </a:ext>
            </a:extLst>
          </p:cNvPr>
          <p:cNvSpPr>
            <a:spLocks noGrp="1"/>
          </p:cNvSpPr>
          <p:nvPr>
            <p:ph type="title"/>
          </p:nvPr>
        </p:nvSpPr>
        <p:spPr/>
        <p:txBody>
          <a:bodyPr/>
          <a:lstStyle/>
          <a:p>
            <a:r>
              <a:rPr lang="en-US" b="1" i="1" dirty="0">
                <a:solidFill>
                  <a:srgbClr val="C00000"/>
                </a:solidFill>
              </a:rPr>
              <a:t>RIGHT</a:t>
            </a:r>
            <a:r>
              <a:rPr lang="en-US" dirty="0">
                <a:solidFill>
                  <a:srgbClr val="C00000"/>
                </a:solidFill>
              </a:rPr>
              <a:t> </a:t>
            </a:r>
            <a:r>
              <a:rPr lang="en-US" b="1" i="1" dirty="0">
                <a:solidFill>
                  <a:srgbClr val="C00000"/>
                </a:solidFill>
              </a:rPr>
              <a:t>TO</a:t>
            </a:r>
            <a:r>
              <a:rPr lang="en-US" dirty="0">
                <a:solidFill>
                  <a:srgbClr val="C00000"/>
                </a:solidFill>
              </a:rPr>
              <a:t> </a:t>
            </a:r>
            <a:r>
              <a:rPr lang="en-US" b="1" i="1" dirty="0">
                <a:solidFill>
                  <a:srgbClr val="C00000"/>
                </a:solidFill>
              </a:rPr>
              <a:t>FREEDOM</a:t>
            </a:r>
            <a:r>
              <a:rPr lang="en-US" dirty="0">
                <a:solidFill>
                  <a:srgbClr val="C00000"/>
                </a:solidFill>
              </a:rPr>
              <a:t> (</a:t>
            </a:r>
            <a:r>
              <a:rPr lang="en-US" b="1" i="1" dirty="0">
                <a:solidFill>
                  <a:srgbClr val="C00000"/>
                </a:solidFill>
              </a:rPr>
              <a:t>ARTICLE</a:t>
            </a:r>
            <a:r>
              <a:rPr lang="en-US" dirty="0">
                <a:solidFill>
                  <a:srgbClr val="C00000"/>
                </a:solidFill>
              </a:rPr>
              <a:t> 19-22)</a:t>
            </a:r>
          </a:p>
        </p:txBody>
      </p:sp>
      <p:sp>
        <p:nvSpPr>
          <p:cNvPr id="3" name="Content Placeholder 2">
            <a:extLst>
              <a:ext uri="{FF2B5EF4-FFF2-40B4-BE49-F238E27FC236}">
                <a16:creationId xmlns:a16="http://schemas.microsoft.com/office/drawing/2014/main" id="{9CD37C25-9200-FB78-13DA-0BE474D85BDA}"/>
              </a:ext>
            </a:extLst>
          </p:cNvPr>
          <p:cNvSpPr>
            <a:spLocks noGrp="1"/>
          </p:cNvSpPr>
          <p:nvPr>
            <p:ph sz="half" idx="1"/>
          </p:nvPr>
        </p:nvSpPr>
        <p:spPr/>
        <p:txBody>
          <a:bodyPr/>
          <a:lstStyle/>
          <a:p>
            <a:pPr marL="0" indent="0">
              <a:buNone/>
            </a:pPr>
            <a:r>
              <a:rPr lang="en-US" dirty="0"/>
              <a:t>The right to freedom gives citizens basic freedom with respect to speech and expression, from association, freedoms of personal liberty Freedom to live a life of  dignity, etc.</a:t>
            </a:r>
          </a:p>
        </p:txBody>
      </p:sp>
      <p:pic>
        <p:nvPicPr>
          <p:cNvPr id="6" name="Content Placeholder 5">
            <a:extLst>
              <a:ext uri="{FF2B5EF4-FFF2-40B4-BE49-F238E27FC236}">
                <a16:creationId xmlns:a16="http://schemas.microsoft.com/office/drawing/2014/main" id="{50D56944-DC2D-B407-2E02-489C86BA732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56858" y="2586990"/>
            <a:ext cx="3886200" cy="1684020"/>
          </a:xfrm>
        </p:spPr>
      </p:pic>
    </p:spTree>
    <p:extLst>
      <p:ext uri="{BB962C8B-B14F-4D97-AF65-F5344CB8AC3E}">
        <p14:creationId xmlns:p14="http://schemas.microsoft.com/office/powerpoint/2010/main" val="520903317"/>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F8CA6-2528-50B9-822C-7D644422DAE4}"/>
              </a:ext>
            </a:extLst>
          </p:cNvPr>
          <p:cNvSpPr>
            <a:spLocks noGrp="1"/>
          </p:cNvSpPr>
          <p:nvPr>
            <p:ph type="title"/>
          </p:nvPr>
        </p:nvSpPr>
        <p:spPr/>
        <p:txBody>
          <a:bodyPr/>
          <a:lstStyle/>
          <a:p>
            <a:r>
              <a:rPr lang="en-US" dirty="0">
                <a:solidFill>
                  <a:srgbClr val="C00000"/>
                </a:solidFill>
              </a:rPr>
              <a:t>RIGHT AGAINST EXPLOITATION (ARTICLE 23-24)</a:t>
            </a:r>
          </a:p>
        </p:txBody>
      </p:sp>
      <p:sp>
        <p:nvSpPr>
          <p:cNvPr id="3" name="Content Placeholder 2">
            <a:extLst>
              <a:ext uri="{FF2B5EF4-FFF2-40B4-BE49-F238E27FC236}">
                <a16:creationId xmlns:a16="http://schemas.microsoft.com/office/drawing/2014/main" id="{4186D005-3E25-BB92-3068-083127D1249F}"/>
              </a:ext>
            </a:extLst>
          </p:cNvPr>
          <p:cNvSpPr>
            <a:spLocks noGrp="1"/>
          </p:cNvSpPr>
          <p:nvPr>
            <p:ph sz="half" idx="1"/>
          </p:nvPr>
        </p:nvSpPr>
        <p:spPr/>
        <p:txBody>
          <a:bodyPr/>
          <a:lstStyle/>
          <a:p>
            <a:pPr marL="0" indent="0">
              <a:buNone/>
            </a:pPr>
            <a:r>
              <a:rPr lang="en-US" dirty="0"/>
              <a:t>The right against exploitation is a fundamental right guaranteed by the constitution of </a:t>
            </a:r>
            <a:r>
              <a:rPr lang="en-US" dirty="0" err="1"/>
              <a:t>India.it</a:t>
            </a:r>
            <a:r>
              <a:rPr lang="en-US" dirty="0"/>
              <a:t> includes the dignity and freedom of a person and prohibits all forms of forced </a:t>
            </a:r>
            <a:r>
              <a:rPr lang="en-US" dirty="0" err="1"/>
              <a:t>labour</a:t>
            </a:r>
            <a:r>
              <a:rPr lang="en-US" dirty="0"/>
              <a:t>, child </a:t>
            </a:r>
            <a:r>
              <a:rPr lang="en-US" dirty="0" err="1"/>
              <a:t>labour</a:t>
            </a:r>
            <a:r>
              <a:rPr lang="en-US" dirty="0"/>
              <a:t>, and human trafficking.</a:t>
            </a:r>
          </a:p>
        </p:txBody>
      </p:sp>
      <p:pic>
        <p:nvPicPr>
          <p:cNvPr id="5" name="Content Placeholder 4">
            <a:extLst>
              <a:ext uri="{FF2B5EF4-FFF2-40B4-BE49-F238E27FC236}">
                <a16:creationId xmlns:a16="http://schemas.microsoft.com/office/drawing/2014/main" id="{BA37B93E-2130-9FD1-102F-7DFEEEDA138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29152" y="2344103"/>
            <a:ext cx="3886200" cy="2169795"/>
          </a:xfrm>
        </p:spPr>
      </p:pic>
    </p:spTree>
    <p:extLst>
      <p:ext uri="{BB962C8B-B14F-4D97-AF65-F5344CB8AC3E}">
        <p14:creationId xmlns:p14="http://schemas.microsoft.com/office/powerpoint/2010/main" val="427814431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E7B08-FD3D-D0D4-BF72-8C0EEEA66245}"/>
              </a:ext>
            </a:extLst>
          </p:cNvPr>
          <p:cNvSpPr>
            <a:spLocks noGrp="1"/>
          </p:cNvSpPr>
          <p:nvPr>
            <p:ph type="title"/>
          </p:nvPr>
        </p:nvSpPr>
        <p:spPr/>
        <p:txBody>
          <a:bodyPr/>
          <a:lstStyle/>
          <a:p>
            <a:r>
              <a:rPr lang="en-US" dirty="0">
                <a:solidFill>
                  <a:srgbClr val="C00000"/>
                </a:solidFill>
              </a:rPr>
              <a:t>RIGHT TO FREEDOM OF RELIGION (ARTICLE 25-28)</a:t>
            </a:r>
          </a:p>
        </p:txBody>
      </p:sp>
      <p:sp>
        <p:nvSpPr>
          <p:cNvPr id="3" name="Content Placeholder 2">
            <a:extLst>
              <a:ext uri="{FF2B5EF4-FFF2-40B4-BE49-F238E27FC236}">
                <a16:creationId xmlns:a16="http://schemas.microsoft.com/office/drawing/2014/main" id="{FD4E17CA-0811-CA31-BEF2-103E546AD95B}"/>
              </a:ext>
            </a:extLst>
          </p:cNvPr>
          <p:cNvSpPr>
            <a:spLocks noGrp="1"/>
          </p:cNvSpPr>
          <p:nvPr>
            <p:ph sz="half" idx="1"/>
          </p:nvPr>
        </p:nvSpPr>
        <p:spPr/>
        <p:txBody>
          <a:bodyPr/>
          <a:lstStyle/>
          <a:p>
            <a:pPr marL="0" indent="0">
              <a:buNone/>
            </a:pPr>
            <a:r>
              <a:rPr lang="en-US" dirty="0"/>
              <a:t>The right to freedom of religion means that every individual has the right to practice and follow the religion of their choice.</a:t>
            </a:r>
          </a:p>
        </p:txBody>
      </p:sp>
      <p:pic>
        <p:nvPicPr>
          <p:cNvPr id="5" name="Content Placeholder 4">
            <a:extLst>
              <a:ext uri="{FF2B5EF4-FFF2-40B4-BE49-F238E27FC236}">
                <a16:creationId xmlns:a16="http://schemas.microsoft.com/office/drawing/2014/main" id="{EC26B430-1273-DBF2-F0AD-C0F5B043821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334471" y="2000052"/>
            <a:ext cx="3886200" cy="2644775"/>
          </a:xfrm>
        </p:spPr>
      </p:pic>
    </p:spTree>
    <p:extLst>
      <p:ext uri="{BB962C8B-B14F-4D97-AF65-F5344CB8AC3E}">
        <p14:creationId xmlns:p14="http://schemas.microsoft.com/office/powerpoint/2010/main" val="169154201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E4590-F962-1BC1-13F6-FDBBAB0D11F1}"/>
              </a:ext>
            </a:extLst>
          </p:cNvPr>
          <p:cNvSpPr>
            <a:spLocks noGrp="1"/>
          </p:cNvSpPr>
          <p:nvPr>
            <p:ph type="title"/>
          </p:nvPr>
        </p:nvSpPr>
        <p:spPr/>
        <p:txBody>
          <a:bodyPr/>
          <a:lstStyle/>
          <a:p>
            <a:r>
              <a:rPr lang="en-US" i="1" dirty="0">
                <a:solidFill>
                  <a:srgbClr val="C00000"/>
                </a:solidFill>
              </a:rPr>
              <a:t>CULTURAL AND EDUCATIONAL RIGHT(ARTICLE 29&amp;30)</a:t>
            </a:r>
          </a:p>
        </p:txBody>
      </p:sp>
      <p:sp>
        <p:nvSpPr>
          <p:cNvPr id="3" name="Content Placeholder 2">
            <a:extLst>
              <a:ext uri="{FF2B5EF4-FFF2-40B4-BE49-F238E27FC236}">
                <a16:creationId xmlns:a16="http://schemas.microsoft.com/office/drawing/2014/main" id="{1D840CB8-D11C-60DE-7F03-EDFDC0FF979B}"/>
              </a:ext>
            </a:extLst>
          </p:cNvPr>
          <p:cNvSpPr>
            <a:spLocks noGrp="1"/>
          </p:cNvSpPr>
          <p:nvPr>
            <p:ph sz="half" idx="1"/>
          </p:nvPr>
        </p:nvSpPr>
        <p:spPr/>
        <p:txBody>
          <a:bodyPr/>
          <a:lstStyle/>
          <a:p>
            <a:pPr marL="0" indent="0">
              <a:buNone/>
            </a:pPr>
            <a:r>
              <a:rPr lang="en-US" dirty="0"/>
              <a:t>Cultural and educational rights are the rights of everyone to participate in the cultural life of their community, to enjoy the arts, and to receive an education. </a:t>
            </a:r>
          </a:p>
        </p:txBody>
      </p:sp>
      <p:pic>
        <p:nvPicPr>
          <p:cNvPr id="5" name="Content Placeholder 4">
            <a:extLst>
              <a:ext uri="{FF2B5EF4-FFF2-40B4-BE49-F238E27FC236}">
                <a16:creationId xmlns:a16="http://schemas.microsoft.com/office/drawing/2014/main" id="{BA73233F-007E-29DC-E7CF-F40755BECA8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91543" y="2125266"/>
            <a:ext cx="3723807" cy="3263504"/>
          </a:xfrm>
        </p:spPr>
      </p:pic>
    </p:spTree>
    <p:extLst>
      <p:ext uri="{BB962C8B-B14F-4D97-AF65-F5344CB8AC3E}">
        <p14:creationId xmlns:p14="http://schemas.microsoft.com/office/powerpoint/2010/main" val="33851709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E21A-7FBE-D16D-6670-C75D1ED57BFD}"/>
              </a:ext>
            </a:extLst>
          </p:cNvPr>
          <p:cNvSpPr>
            <a:spLocks noGrp="1"/>
          </p:cNvSpPr>
          <p:nvPr>
            <p:ph type="title"/>
          </p:nvPr>
        </p:nvSpPr>
        <p:spPr/>
        <p:txBody>
          <a:bodyPr/>
          <a:lstStyle/>
          <a:p>
            <a:r>
              <a:rPr lang="en-US" i="1" dirty="0">
                <a:solidFill>
                  <a:srgbClr val="C00000"/>
                </a:solidFill>
              </a:rPr>
              <a:t>RIGHT TO CONSTITUTIONAL REMEDIES (ARTICLE 32)</a:t>
            </a:r>
          </a:p>
        </p:txBody>
      </p:sp>
      <p:sp>
        <p:nvSpPr>
          <p:cNvPr id="3" name="Content Placeholder 2">
            <a:extLst>
              <a:ext uri="{FF2B5EF4-FFF2-40B4-BE49-F238E27FC236}">
                <a16:creationId xmlns:a16="http://schemas.microsoft.com/office/drawing/2014/main" id="{B1B38312-62CC-BE41-275A-07BA86DF6909}"/>
              </a:ext>
            </a:extLst>
          </p:cNvPr>
          <p:cNvSpPr>
            <a:spLocks noGrp="1"/>
          </p:cNvSpPr>
          <p:nvPr>
            <p:ph sz="half" idx="1"/>
          </p:nvPr>
        </p:nvSpPr>
        <p:spPr/>
        <p:txBody>
          <a:bodyPr/>
          <a:lstStyle/>
          <a:p>
            <a:pPr marL="0" indent="0">
              <a:buNone/>
            </a:pPr>
            <a:r>
              <a:rPr lang="en-US" dirty="0"/>
              <a:t>Indian constitution guarantees every citizen the Right to constitutional Remedies, which includes equality before the law and equal protection of laws. This right is often exercised by filing a writ petition in the High Courts and supreme court of India.</a:t>
            </a:r>
          </a:p>
        </p:txBody>
      </p:sp>
      <p:pic>
        <p:nvPicPr>
          <p:cNvPr id="5" name="Content Placeholder 4">
            <a:extLst>
              <a:ext uri="{FF2B5EF4-FFF2-40B4-BE49-F238E27FC236}">
                <a16:creationId xmlns:a16="http://schemas.microsoft.com/office/drawing/2014/main" id="{2A29C8D3-0EDE-8D32-884B-7EAFEE49B31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56857" y="2168684"/>
            <a:ext cx="3886200" cy="2520632"/>
          </a:xfrm>
        </p:spPr>
      </p:pic>
    </p:spTree>
    <p:extLst>
      <p:ext uri="{BB962C8B-B14F-4D97-AF65-F5344CB8AC3E}">
        <p14:creationId xmlns:p14="http://schemas.microsoft.com/office/powerpoint/2010/main" val="43874429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DB3F30-8878-740B-F344-15A13E53C458}"/>
              </a:ext>
            </a:extLst>
          </p:cNvPr>
          <p:cNvSpPr>
            <a:spLocks noGrp="1"/>
          </p:cNvSpPr>
          <p:nvPr>
            <p:ph type="ctrTitle"/>
          </p:nvPr>
        </p:nvSpPr>
        <p:spPr/>
        <p:txBody>
          <a:bodyPr/>
          <a:lstStyle/>
          <a:p>
            <a:r>
              <a:rPr lang="en-US" dirty="0"/>
              <a:t>Thanks for watching </a:t>
            </a:r>
          </a:p>
        </p:txBody>
      </p:sp>
      <p:sp>
        <p:nvSpPr>
          <p:cNvPr id="5" name="Subtitle 4">
            <a:extLst>
              <a:ext uri="{FF2B5EF4-FFF2-40B4-BE49-F238E27FC236}">
                <a16:creationId xmlns:a16="http://schemas.microsoft.com/office/drawing/2014/main" id="{03854C71-97A8-4BEA-F3A8-5C533637D52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0093386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7945126"/>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MEANING OF FUNDAMENTALS RIGHTS </vt:lpstr>
      <vt:lpstr>THERE ARE SIX  FUNDAMENTALS RIGHTS</vt:lpstr>
      <vt:lpstr>RIGHT TO EQUALITY (ARTICLE 14-18)</vt:lpstr>
      <vt:lpstr>RIGHT TO FREEDOM (ARTICLE 19-22)</vt:lpstr>
      <vt:lpstr>RIGHT AGAINST EXPLOITATION (ARTICLE 23-24)</vt:lpstr>
      <vt:lpstr>RIGHT TO FREEDOM OF RELIGION (ARTICLE 25-28)</vt:lpstr>
      <vt:lpstr>CULTURAL AND EDUCATIONAL RIGHT(ARTICLE 29&amp;30)</vt:lpstr>
      <vt:lpstr>RIGHT TO CONSTITUTIONAL REMEDIES (ARTICLE 32)</vt:lpstr>
      <vt:lpstr>Thanks for watching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Guest User</dc:creator>
  <cp:lastModifiedBy>Guest User</cp:lastModifiedBy>
  <cp:revision>2</cp:revision>
  <dcterms:created xsi:type="dcterms:W3CDTF">2023-10-12T13:26:42Z</dcterms:created>
  <dcterms:modified xsi:type="dcterms:W3CDTF">2023-10-12T15:41:46Z</dcterms:modified>
</cp:coreProperties>
</file>